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5353"/>
    <a:srgbClr val="FF9933"/>
    <a:srgbClr val="F4F8FF"/>
    <a:srgbClr val="F9FBFF"/>
    <a:srgbClr val="B799D1"/>
    <a:srgbClr val="67A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1905" autoAdjust="0"/>
  </p:normalViewPr>
  <p:slideViewPr>
    <p:cSldViewPr snapToGrid="0">
      <p:cViewPr varScale="1">
        <p:scale>
          <a:sx n="67" d="100"/>
          <a:sy n="67" d="100"/>
        </p:scale>
        <p:origin x="27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FE304-180A-4D4D-AE4A-FE5BCC461311}" type="datetimeFigureOut">
              <a:rPr lang="zh-HK" altLang="en-US" smtClean="0"/>
              <a:t>8/11/2021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0F487-9FAA-4BD0-A39F-93FB24D0CDA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3954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550B8-D211-46BC-BD0B-440450F29137}" type="datetimeFigureOut">
              <a:rPr lang="zh-HK" altLang="en-US" smtClean="0"/>
              <a:t>8/11/2021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8525A-519A-4797-9051-928BB998A37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220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3w-ZKk8Ryc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d.gov.hk/chi/tvapi/13_sw85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19498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播放影片後，向學生提出思考問題</a:t>
            </a:r>
            <a:endParaRPr lang="en-US" altLang="zh-TW" dirty="0"/>
          </a:p>
          <a:p>
            <a:r>
              <a:rPr lang="zh-TW" altLang="en-US" dirty="0"/>
              <a:t>資料來源 </a:t>
            </a:r>
            <a:r>
              <a:rPr lang="en-US" altLang="zh-TW" dirty="0"/>
              <a:t>: </a:t>
            </a:r>
            <a:r>
              <a:rPr lang="zh-TW" altLang="en-US" dirty="0"/>
              <a:t>社會褔利署</a:t>
            </a:r>
            <a:endParaRPr lang="en-US" altLang="zh-TW" dirty="0"/>
          </a:p>
          <a:p>
            <a:r>
              <a:rPr lang="zh-TW" altLang="en-US" dirty="0"/>
              <a:t>影片名稱：學生及青年義務工作推廣短片</a:t>
            </a:r>
            <a:r>
              <a:rPr lang="en-US" altLang="zh-TW" dirty="0"/>
              <a:t>《</a:t>
            </a:r>
            <a:r>
              <a:rPr lang="zh-TW" altLang="en-US" dirty="0"/>
              <a:t>七俠吾義</a:t>
            </a:r>
            <a:r>
              <a:rPr lang="en-US" altLang="zh-TW" dirty="0"/>
              <a:t>》</a:t>
            </a:r>
          </a:p>
          <a:p>
            <a:r>
              <a:rPr lang="zh-TW" altLang="en-US" dirty="0"/>
              <a:t>網　　址：</a:t>
            </a:r>
            <a:r>
              <a:rPr lang="zh-HK" altLang="en-US" dirty="0">
                <a:hlinkClick r:id="rId3"/>
              </a:rPr>
              <a:t>學生及青年義務工作推廣短片</a:t>
            </a:r>
            <a:r>
              <a:rPr lang="en-US" altLang="zh-HK" dirty="0">
                <a:hlinkClick r:id="rId3"/>
              </a:rPr>
              <a:t>—</a:t>
            </a:r>
            <a:r>
              <a:rPr lang="zh-HK" altLang="en-US" dirty="0">
                <a:hlinkClick r:id="rId3"/>
              </a:rPr>
              <a:t>「七俠吾義」 </a:t>
            </a:r>
            <a:r>
              <a:rPr lang="en-US" altLang="zh-HK" dirty="0">
                <a:hlinkClick r:id="rId3"/>
              </a:rPr>
              <a:t>Student and Youth Volunteer Promotional Video - YouTube</a:t>
            </a:r>
            <a:endParaRPr lang="en-US" altLang="zh-TW" dirty="0"/>
          </a:p>
          <a:p>
            <a:r>
              <a:rPr lang="en-US" altLang="zh-HK" dirty="0"/>
              <a:t>https://www.youtube.com/watch?v=F3w-ZKk8Ryc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57309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教師可透過片段中不同義工的心路歷程，讓學生明白義工人士多不計較付出，而且投入義工服務，需要一份對社會、對他人的同理心。</a:t>
            </a:r>
            <a:endParaRPr lang="en-US" altLang="zh-TW" sz="1200" kern="1200" dirty="0">
              <a:solidFill>
                <a:schemeClr val="tx1"/>
              </a:solidFill>
              <a:effectLst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（除影片外，教師亦可以舉例校內義工組的活動、邀請參與義工活動的同學分享經歷，回顧在過程中會如何因應他人的需要而提供援助，讓學生明白同理心對服務他人的重要性。）</a:t>
            </a:r>
            <a:endParaRPr lang="en-US" altLang="zh-TW" sz="1200" kern="1200" dirty="0">
              <a:solidFill>
                <a:schemeClr val="tx1"/>
              </a:solidFill>
              <a:effectLst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1200" dirty="0">
              <a:solidFill>
                <a:schemeClr val="tx1"/>
              </a:solidFill>
              <a:effectLst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學生經討論思考後，應能掌握義工給予他人幫助時，都要先了解不同人士的需要，才可以適時地幫助他人。從眾多義工的個案中可見，幫助別人没有特定的條件，縱使自己的條件有限，我們仍有力量在限制下積極做到最好來幫助別人。</a:t>
            </a:r>
            <a:endParaRPr lang="en-US" altLang="zh-TW" sz="1200" kern="1200" dirty="0">
              <a:solidFill>
                <a:schemeClr val="tx1"/>
              </a:solidFill>
              <a:effectLst/>
              <a:cs typeface="+mn-cs"/>
            </a:endParaRP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49891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學生可以三至四人一組進行討論。教師可以鼓勵學生以個人的助人／義工經歷作解說補充，並透過提問引導學生掌握同理心與助人之間的關係。</a:t>
            </a:r>
            <a:endParaRPr lang="en-US" altLang="zh-TW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TW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/>
              <a:t>當教師與學生討論志民在疫情期間幫助大廈居民安裝搓手液機一事，宜引領學生思考</a:t>
            </a:r>
            <a:r>
              <a:rPr lang="zh-TW" altLang="en-US" u="sng" dirty="0"/>
              <a:t>志民</a:t>
            </a:r>
            <a:r>
              <a:rPr lang="zh-TW" altLang="en-US" dirty="0"/>
              <a:t>由個人身受疫情所困之苦，然後推展至關顧同座大廈的居民，及至其他區唐樓居民。這種</a:t>
            </a:r>
            <a:r>
              <a:rPr lang="zh-TW" altLang="en-US" b="1" u="sng" dirty="0"/>
              <a:t>推己及人</a:t>
            </a:r>
            <a:r>
              <a:rPr lang="zh-TW" altLang="en-US" dirty="0"/>
              <a:t>的精神，正正需要同理心和關愛他人的價值觀和態度。</a:t>
            </a:r>
            <a:endParaRPr lang="en-US" altLang="zh-TW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/>
              <a:t>（教師可以邀請學生分享在疫情期間助人／受助的經歷，讓學生感受易地而處、互相幫助對社區的重要。）</a:t>
            </a:r>
            <a:endParaRPr lang="en-US" altLang="zh-TW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TW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u="none" dirty="0"/>
              <a:t>教師可以在討論中引導學生明白：</a:t>
            </a:r>
            <a:r>
              <a:rPr lang="zh-TW" altLang="en-US" u="sng" dirty="0"/>
              <a:t>志民</a:t>
            </a:r>
            <a:r>
              <a:rPr lang="zh-TW" altLang="en-US" dirty="0"/>
              <a:t>從助人中所得的快樂，其實亦是由他人的快樂回歸於自己。社會互相關心、互相體諒的氛圍中，就能有建構一份互相影響的正能量。</a:t>
            </a:r>
            <a:endParaRPr lang="en-US" alt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3654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中華經典名句</a:t>
            </a:r>
            <a:r>
              <a:rPr lang="en-US" altLang="zh-TW" dirty="0"/>
              <a:t>:  </a:t>
            </a:r>
            <a:r>
              <a:rPr lang="en-US" altLang="zh-HK" dirty="0"/>
              <a:t>https://www.edb.gov.hk/attachment/tc/curriculum-development/kla/chi-edu/chinese-culture/Proverb-C1-01_sec.pdf</a:t>
            </a:r>
          </a:p>
          <a:p>
            <a:endParaRPr lang="en-US" altLang="zh-H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播放影片後，向學生提出提出延伸問題</a:t>
            </a:r>
            <a:endParaRPr lang="en-US" altLang="zh-TW" dirty="0"/>
          </a:p>
          <a:p>
            <a:r>
              <a:rPr lang="zh-TW" altLang="en-US" dirty="0"/>
              <a:t>影片來源：政府新聞處</a:t>
            </a:r>
            <a:endParaRPr lang="en-US" altLang="zh-TW" dirty="0"/>
          </a:p>
          <a:p>
            <a:r>
              <a:rPr lang="zh-TW" altLang="en-US" dirty="0"/>
              <a:t>影片名稱：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電視宣傳短片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義工 生活新態度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(2013)》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網　　址：</a:t>
            </a:r>
            <a:r>
              <a:rPr lang="en-US" altLang="zh-HK" dirty="0">
                <a:hlinkClick r:id="rId3"/>
              </a:rPr>
              <a:t>https://www.isd.gov.hk/chi/tvapi/13_sw85.html</a:t>
            </a:r>
            <a:endParaRPr lang="en-US" altLang="zh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23396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教師總結：（參考）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/>
              <a:t>日常生活中充滿可以幫助別人的時機，我們只要多觀察，以真誠的心與友善的態度，就可以無時無刻來幫助別人。例如：</a:t>
            </a:r>
            <a:endParaRPr lang="en-US" altLang="zh-TW" dirty="0"/>
          </a:p>
          <a:p>
            <a:pPr marL="171450" marR="0" lvl="3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HK" altLang="en-US" sz="18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教同學功課</a:t>
            </a:r>
            <a:endParaRPr lang="en-US" altLang="zh-HK" sz="1800" b="0" i="0" kern="1200" dirty="0">
              <a:solidFill>
                <a:schemeClr val="tx1"/>
              </a:solidFill>
              <a:effectLst/>
              <a:latin typeface="DFKai-SB" panose="03000509000000000000" pitchFamily="49" charset="-120"/>
              <a:ea typeface="DFKai-SB" panose="03000509000000000000" pitchFamily="49" charset="-120"/>
              <a:cs typeface="+mn-cs"/>
            </a:endParaRPr>
          </a:p>
          <a:p>
            <a:pPr marL="171450" marR="0" lvl="3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/>
              <a:t>看到別人搬重物，我們伸出援手替他分擔</a:t>
            </a:r>
            <a:endParaRPr lang="en-US" altLang="zh-TW" dirty="0"/>
          </a:p>
          <a:p>
            <a:pPr marL="171450" marR="0" lvl="3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/>
              <a:t>主動關心、</a:t>
            </a:r>
            <a:r>
              <a:rPr lang="zh-HK" altLang="en-US" dirty="0"/>
              <a:t>安慰</a:t>
            </a:r>
            <a:r>
              <a:rPr lang="zh-TW" altLang="en-US" dirty="0"/>
              <a:t>面對</a:t>
            </a:r>
            <a:r>
              <a:rPr lang="zh-HK" altLang="en-US" dirty="0"/>
              <a:t>悲痛的人</a:t>
            </a:r>
            <a:endParaRPr lang="en-US" altLang="zh-HK" dirty="0"/>
          </a:p>
          <a:p>
            <a:pPr marL="171450" marR="0" lvl="3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/>
              <a:t>讓座予老弱和有需要的人</a:t>
            </a:r>
            <a:endParaRPr lang="en-US" altLang="zh-TW" dirty="0"/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/>
              <a:t>每個人都是社會的一分子，在照顧自己的所需之餘，亦有責任幫助別人，為改進社會貢獻自己的力量。</a:t>
            </a:r>
            <a:endParaRPr lang="en-US" altLang="zh-TW" dirty="0"/>
          </a:p>
          <a:p>
            <a:pPr marL="171450" marR="0" lvl="3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TW" dirty="0"/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96403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87350" y="355600"/>
            <a:ext cx="8369300" cy="6146801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7350" y="355600"/>
            <a:ext cx="8367000" cy="261219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49" y="3127628"/>
            <a:ext cx="7729287" cy="947068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49" y="4249994"/>
            <a:ext cx="3702718" cy="206667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8/11/2021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582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/>
          <a:p>
            <a:fld id="{7EC5F090-83BF-44D4-9170-71616FC09A1C}" type="datetimeFigureOut">
              <a:rPr lang="zh-HK" altLang="en-US" smtClean="0"/>
              <a:t>8/11/2021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/>
          <a:p>
            <a:fld id="{649A130A-8834-440D-9EE0-0702A5BEB2C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4529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/>
          <a:p>
            <a:fld id="{7EC5F090-83BF-44D4-9170-71616FC09A1C}" type="datetimeFigureOut">
              <a:rPr lang="zh-HK" altLang="en-US" smtClean="0"/>
              <a:t>8/11/2021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/>
          <a:p>
            <a:fld id="{649A130A-8834-440D-9EE0-0702A5BEB2C4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389217"/>
            <a:ext cx="8640000" cy="607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26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/>
          <a:p>
            <a:fld id="{7EC5F090-83BF-44D4-9170-71616FC09A1C}" type="datetimeFigureOut">
              <a:rPr lang="zh-HK" altLang="en-US" smtClean="0"/>
              <a:t>8/11/2021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/>
          <a:p>
            <a:fld id="{649A130A-8834-440D-9EE0-0702A5BEB2C4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389217"/>
            <a:ext cx="8640000" cy="607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81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/>
          <a:p>
            <a:fld id="{7EC5F090-83BF-44D4-9170-71616FC09A1C}" type="datetimeFigureOut">
              <a:rPr lang="zh-HK" altLang="en-US" smtClean="0"/>
              <a:t>8/11/2021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/>
          <a:p>
            <a:fld id="{649A130A-8834-440D-9EE0-0702A5BEB2C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5915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87350" y="355600"/>
            <a:ext cx="8369300" cy="614680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8/11/2021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3651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87350" y="355600"/>
            <a:ext cx="8369300" cy="6146801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578350" y="355599"/>
            <a:ext cx="4176000" cy="6146801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122363"/>
            <a:ext cx="370271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3602038"/>
            <a:ext cx="370271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8/11/2021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7136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387350" y="355601"/>
            <a:ext cx="8369300" cy="8763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387350" y="1460500"/>
            <a:ext cx="8369300" cy="5041901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6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8/11/2021</a:t>
            </a:fld>
            <a:endParaRPr lang="zh-HK" alt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787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7350" y="355600"/>
            <a:ext cx="8369300" cy="6146801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400050" y="355599"/>
            <a:ext cx="4176000" cy="6146801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8/11/2021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8214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7350" y="1460500"/>
            <a:ext cx="8369300" cy="504190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8/11/2021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6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130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7350" y="1460500"/>
            <a:ext cx="8369300" cy="504190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cxnSp>
        <p:nvCxnSpPr>
          <p:cNvPr id="10" name="Straight Connector 54"/>
          <p:cNvCxnSpPr/>
          <p:nvPr userDrawn="1"/>
        </p:nvCxnSpPr>
        <p:spPr>
          <a:xfrm>
            <a:off x="4572000" y="2198829"/>
            <a:ext cx="0" cy="34268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8/11/2021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818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7350" y="1460500"/>
            <a:ext cx="8369300" cy="504190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cxnSp>
        <p:nvCxnSpPr>
          <p:cNvPr id="10" name="Conector recto 60"/>
          <p:cNvCxnSpPr/>
          <p:nvPr userDrawn="1"/>
        </p:nvCxnSpPr>
        <p:spPr>
          <a:xfrm>
            <a:off x="972000" y="5995502"/>
            <a:ext cx="72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8/11/2021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6403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387350" y="4826000"/>
            <a:ext cx="8369300" cy="162560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387350" y="381000"/>
            <a:ext cx="8369300" cy="4190999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8/11/2021</a:t>
            </a:fld>
            <a:endParaRPr lang="zh-HK" alt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309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t>8/11/2021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5874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61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6" r:id="rId9"/>
    <p:sldLayoutId id="2147483674" r:id="rId10"/>
    <p:sldLayoutId id="2147483677" r:id="rId11"/>
    <p:sldLayoutId id="2147483678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www.isd.gov.hk/chi/tvapi/13_sw85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hyperlink" Target="https://www.youtube.com/watch?v=F3w-ZKk8Ryc" TargetMode="Externa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248C4B-9B9F-4974-9D11-BFE8EC7EA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49" y="3127628"/>
            <a:ext cx="7729287" cy="1319112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生活事件事例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「我幫助了有需要的人」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E952614-B415-472E-AD1E-960C4D3C17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7238" y="4446740"/>
            <a:ext cx="4559474" cy="1869926"/>
          </a:xfrm>
        </p:spPr>
        <p:txBody>
          <a:bodyPr>
            <a:noAutofit/>
          </a:bodyPr>
          <a:lstStyle/>
          <a:p>
            <a:pPr algn="l" defTabSz="685800">
              <a:lnSpc>
                <a:spcPct val="100000"/>
              </a:lnSpc>
              <a:spcBef>
                <a:spcPts val="0"/>
              </a:spcBef>
            </a:pPr>
            <a:r>
              <a:rPr lang="zh-TW" altLang="en-US" b="1" dirty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價值觀教育</a:t>
            </a:r>
            <a:endParaRPr lang="en-US" altLang="zh-TW" b="1" dirty="0">
              <a:ln w="0"/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 defTabSz="685800">
              <a:lnSpc>
                <a:spcPct val="100000"/>
              </a:lnSpc>
              <a:spcBef>
                <a:spcPts val="0"/>
              </a:spcBef>
            </a:pPr>
            <a:r>
              <a:rPr lang="zh-TW" altLang="en-US" b="1" dirty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高中</a:t>
            </a:r>
            <a:endParaRPr lang="en-US" altLang="zh-TW" b="1" dirty="0">
              <a:ln w="0"/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 defTabSz="685800">
              <a:lnSpc>
                <a:spcPct val="100000"/>
              </a:lnSpc>
              <a:spcBef>
                <a:spcPts val="0"/>
              </a:spcBef>
            </a:pPr>
            <a:r>
              <a:rPr lang="zh-TW" altLang="en-US" b="1" dirty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教育局</a:t>
            </a:r>
            <a:endParaRPr lang="en-US" altLang="zh-TW" b="1" dirty="0">
              <a:ln w="0"/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 defTabSz="685800">
              <a:lnSpc>
                <a:spcPct val="100000"/>
              </a:lnSpc>
              <a:spcBef>
                <a:spcPts val="0"/>
              </a:spcBef>
            </a:pPr>
            <a:r>
              <a:rPr lang="zh-TW" altLang="en-US" b="1" dirty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德育、公民及國民教育組製作</a:t>
            </a:r>
            <a:endParaRPr lang="en-US" altLang="zh-TW" b="1" dirty="0">
              <a:ln w="0"/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 defTabSz="685800">
              <a:lnSpc>
                <a:spcPct val="100000"/>
              </a:lnSpc>
              <a:spcBef>
                <a:spcPts val="0"/>
              </a:spcBef>
            </a:pPr>
            <a:r>
              <a:rPr lang="en-US" altLang="zh-TW" b="1" dirty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2021</a:t>
            </a:r>
            <a:r>
              <a:rPr lang="zh-TW" altLang="en-US" b="1" dirty="0" smtClean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b="1" smtClean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</a:t>
            </a:r>
            <a:r>
              <a:rPr lang="zh-TW" altLang="en-US" b="1" smtClean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endParaRPr lang="en-US" altLang="zh-TW" b="1" dirty="0">
              <a:ln w="0"/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zh-HK" alt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13A8800-045B-4188-AB55-310BAE20AD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9" r="845"/>
          <a:stretch/>
        </p:blipFill>
        <p:spPr bwMode="auto">
          <a:xfrm>
            <a:off x="2376306" y="346226"/>
            <a:ext cx="4391389" cy="2556000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9FFBE71-9017-4884-9C85-2BEBA2BA5D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6354">
            <a:off x="7352955" y="4987782"/>
            <a:ext cx="1205116" cy="1266801"/>
          </a:xfrm>
          <a:prstGeom prst="rect">
            <a:avLst/>
          </a:prstGeom>
        </p:spPr>
      </p:pic>
      <p:sp>
        <p:nvSpPr>
          <p:cNvPr id="6" name="矩形 8">
            <a:extLst>
              <a:ext uri="{FF2B5EF4-FFF2-40B4-BE49-F238E27FC236}">
                <a16:creationId xmlns:a16="http://schemas.microsoft.com/office/drawing/2014/main" id="{BD092101-00B0-4799-B58A-8B14ECAA6C58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9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9FBFC1-27FE-42CB-AE77-B5149B12DC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933" y="747391"/>
            <a:ext cx="4716133" cy="1260776"/>
          </a:xfrm>
          <a:prstGeom prst="rect">
            <a:avLst/>
          </a:prstGeom>
        </p:spPr>
      </p:pic>
      <p:sp useBgFill="1">
        <p:nvSpPr>
          <p:cNvPr id="9" name="Content Placeholder 2">
            <a:extLst>
              <a:ext uri="{FF2B5EF4-FFF2-40B4-BE49-F238E27FC236}">
                <a16:creationId xmlns:a16="http://schemas.microsoft.com/office/drawing/2014/main" id="{69F3E6DB-B67C-4B9B-909A-2D626E9A8707}"/>
              </a:ext>
            </a:extLst>
          </p:cNvPr>
          <p:cNvSpPr txBox="1">
            <a:spLocks/>
          </p:cNvSpPr>
          <p:nvPr/>
        </p:nvSpPr>
        <p:spPr>
          <a:xfrm>
            <a:off x="571541" y="2400073"/>
            <a:ext cx="3460148" cy="2723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一個人懂得關心和尊重別人，自然也能常常得到別人的關懷和尊重。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E2D5FF38-06F9-4A6D-B7DE-0F17E7FBC943}"/>
              </a:ext>
            </a:extLst>
          </p:cNvPr>
          <p:cNvSpPr/>
          <p:nvPr/>
        </p:nvSpPr>
        <p:spPr>
          <a:xfrm>
            <a:off x="5938867" y="5371945"/>
            <a:ext cx="2538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影片來源：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政府新聞處</a:t>
            </a:r>
            <a:endParaRPr lang="zh-HK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Picture 18">
            <a:hlinkClick r:id="rId4"/>
            <a:extLst>
              <a:ext uri="{FF2B5EF4-FFF2-40B4-BE49-F238E27FC236}">
                <a16:creationId xmlns:a16="http://schemas.microsoft.com/office/drawing/2014/main" id="{6F68A16A-A18F-4B65-8B1E-F2CA889869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246" y="2512807"/>
            <a:ext cx="4267241" cy="272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1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E7A6E-B892-4D13-8D0F-549450EC83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866775"/>
          </a:xfrm>
        </p:spPr>
        <p:txBody>
          <a:bodyPr/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延伸思考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FC7D7EA-B2A6-4902-BC7D-F126B16DA1A8}"/>
              </a:ext>
            </a:extLst>
          </p:cNvPr>
          <p:cNvSpPr txBox="1">
            <a:spLocks/>
          </p:cNvSpPr>
          <p:nvPr/>
        </p:nvSpPr>
        <p:spPr>
          <a:xfrm>
            <a:off x="618717" y="1728592"/>
            <a:ext cx="7478361" cy="39864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542925" indent="-542925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2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4000" b="0" i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72500" indent="-229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2pPr>
            <a:lvl3pPr marL="675000" indent="-202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2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3pPr>
            <a:lvl4pPr marL="931500" indent="-175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4pPr>
            <a:lvl5pPr marL="1201500" indent="-175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5pPr>
            <a:lvl6pPr marL="1425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6pPr>
            <a:lvl7pPr marL="1650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7pPr>
            <a:lvl8pPr marL="1875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8pPr>
            <a:lvl9pPr marL="2100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3400" dirty="0">
                <a:solidFill>
                  <a:srgbClr val="535353"/>
                </a:solidFill>
              </a:rPr>
              <a:t>除了參與義務工作外，我們在日常生活中可以如何幫助別人，為建立關懷及共融的社會出一分力？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6DF3FA-E2C4-49D3-AE5A-43F9A43F79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622" y="4202953"/>
            <a:ext cx="2032456" cy="203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6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830" y="893710"/>
            <a:ext cx="2270341" cy="540000"/>
          </a:xfrm>
          <a:prstGeom prst="rect">
            <a:avLst/>
          </a:prstGeom>
        </p:spPr>
      </p:pic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1692DD13-8D27-AE43-B204-ACCEFCC07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338479"/>
              </p:ext>
            </p:extLst>
          </p:nvPr>
        </p:nvGraphicFramePr>
        <p:xfrm>
          <a:off x="707526" y="1725922"/>
          <a:ext cx="7728949" cy="4247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1640">
                  <a:extLst>
                    <a:ext uri="{9D8B030D-6E8A-4147-A177-3AD203B41FA5}">
                      <a16:colId xmlns:a16="http://schemas.microsoft.com/office/drawing/2014/main" val="3460353269"/>
                    </a:ext>
                  </a:extLst>
                </a:gridCol>
                <a:gridCol w="5507309">
                  <a:extLst>
                    <a:ext uri="{9D8B030D-6E8A-4147-A177-3AD203B41FA5}">
                      <a16:colId xmlns:a16="http://schemas.microsoft.com/office/drawing/2014/main" val="1970149440"/>
                    </a:ext>
                  </a:extLst>
                </a:gridCol>
              </a:tblGrid>
              <a:tr h="14974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u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內容概要：</a:t>
                      </a:r>
                      <a:endParaRPr lang="en-US" altLang="zh-HK" sz="2400" b="0" i="0" u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just" defTabSz="914400" hangingPunct="0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透過影片及個案討論，學習以同理心了解他人的處境和需要，並因應個人的能力、優點及所長，以不同形式幫助他人。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1920685"/>
                  </a:ext>
                </a:extLst>
              </a:tr>
              <a:tr h="18088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400" b="0" i="0" u="none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學習目標</a:t>
                      </a:r>
                      <a:r>
                        <a:rPr lang="zh-TW" altLang="en-US" sz="2400" b="0" i="0" u="none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：</a:t>
                      </a:r>
                      <a:endParaRPr lang="en-HK" altLang="zh-TW" sz="1800" b="0" i="0" u="none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just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+mj-lt"/>
                        <a:buAutoNum type="arabicPeriod"/>
                      </a:pPr>
                      <a:r>
                        <a:rPr lang="zh-TW" altLang="en-US" sz="2400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學習以同理心了解別人的需要</a:t>
                      </a:r>
                    </a:p>
                    <a:p>
                      <a:pPr marL="342900" lvl="0" indent="-342900" algn="just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+mj-lt"/>
                        <a:buAutoNum type="arabicPeriod"/>
                      </a:pPr>
                      <a:r>
                        <a:rPr lang="zh-TW" altLang="en-US" sz="2400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養成關心社會的積極態度 </a:t>
                      </a:r>
                    </a:p>
                    <a:p>
                      <a:pPr marL="342900" lvl="0" indent="-342900" algn="just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+mj-lt"/>
                        <a:buAutoNum type="arabicPeriod"/>
                      </a:pPr>
                      <a:r>
                        <a:rPr lang="zh-TW" altLang="en-US" sz="2400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培養積極付諸實行的精神</a:t>
                      </a:r>
                      <a:endParaRPr lang="en-HK" altLang="zh-TW" sz="2400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7926119"/>
                  </a:ext>
                </a:extLst>
              </a:tr>
              <a:tr h="88410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u="none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價值觀和態度：</a:t>
                      </a:r>
                      <a:endParaRPr lang="en-US" sz="2400" b="0" i="0" u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400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同理心、關愛</a:t>
                      </a:r>
                      <a:r>
                        <a:rPr lang="zh-TW" altLang="en-US" sz="2400" kern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他人</a:t>
                      </a:r>
                      <a:endParaRPr lang="zh-TW" altLang="en-US" sz="2400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704153"/>
                  </a:ext>
                </a:extLst>
              </a:tr>
            </a:tbl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62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>
            <a:extLst>
              <a:ext uri="{FF2B5EF4-FFF2-40B4-BE49-F238E27FC236}">
                <a16:creationId xmlns:a16="http://schemas.microsoft.com/office/drawing/2014/main" id="{046D6F71-E7D4-4C25-8085-25ED49437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365126"/>
            <a:ext cx="7357110" cy="8667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形 7" descr="視訊攝影機 以實心填滿">
            <a:extLst>
              <a:ext uri="{FF2B5EF4-FFF2-40B4-BE49-F238E27FC236}">
                <a16:creationId xmlns:a16="http://schemas.microsoft.com/office/drawing/2014/main" id="{98227F42-07CC-45CE-8F73-35432B9C35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30880" y="279176"/>
            <a:ext cx="914400" cy="914400"/>
          </a:xfrm>
          <a:prstGeom prst="rect">
            <a:avLst/>
          </a:prstGeom>
        </p:spPr>
      </p:pic>
      <p:pic>
        <p:nvPicPr>
          <p:cNvPr id="16" name="Picture 15" descr="A picture containing text, electronics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E8E664A6-CF6A-4505-A5A2-3F1DAE1564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34" y="1474709"/>
            <a:ext cx="8262931" cy="5018165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F460AF39-B313-4BE9-B70A-DCB6421CB2E4}"/>
              </a:ext>
            </a:extLst>
          </p:cNvPr>
          <p:cNvSpPr/>
          <p:nvPr/>
        </p:nvSpPr>
        <p:spPr>
          <a:xfrm>
            <a:off x="6306930" y="1047235"/>
            <a:ext cx="2538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影片來源：</a:t>
            </a:r>
            <a:r>
              <a:rPr lang="zh-TW" altLang="en-US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社會褔利署</a:t>
            </a:r>
            <a:endParaRPr lang="zh-HK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8">
            <a:extLst>
              <a:ext uri="{FF2B5EF4-FFF2-40B4-BE49-F238E27FC236}">
                <a16:creationId xmlns:a16="http://schemas.microsoft.com/office/drawing/2014/main" id="{2E503326-1646-4284-B44F-07EF5BD3AB0B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38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E7A6E-B892-4D13-8D0F-549450EC83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866775"/>
          </a:xfrm>
        </p:spPr>
        <p:txBody>
          <a:bodyPr/>
          <a:lstStyle/>
          <a:p>
            <a:pPr algn="ctr"/>
            <a:r>
              <a:rPr lang="zh-HK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想一想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FC7D7EA-B2A6-4902-BC7D-F126B16DA1A8}"/>
              </a:ext>
            </a:extLst>
          </p:cNvPr>
          <p:cNvSpPr txBox="1">
            <a:spLocks/>
          </p:cNvSpPr>
          <p:nvPr/>
        </p:nvSpPr>
        <p:spPr>
          <a:xfrm>
            <a:off x="618717" y="2001795"/>
            <a:ext cx="7906566" cy="37132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542925" indent="-542925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2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4000" b="0" i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72500" indent="-229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2pPr>
            <a:lvl3pPr marL="675000" indent="-202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2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3pPr>
            <a:lvl4pPr marL="931500" indent="-175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4pPr>
            <a:lvl5pPr marL="1201500" indent="-175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5pPr>
            <a:lvl6pPr marL="1425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6pPr>
            <a:lvl7pPr marL="1650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7pPr>
            <a:lvl8pPr marL="1875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8pPr>
            <a:lvl9pPr marL="2100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9pPr>
          </a:lstStyle>
          <a:p>
            <a:r>
              <a:rPr lang="zh-TW" altLang="en-US" dirty="0">
                <a:solidFill>
                  <a:srgbClr val="535353"/>
                </a:solidFill>
              </a:rPr>
              <a:t>影片中的義工有甚麼共通之處？</a:t>
            </a:r>
          </a:p>
          <a:p>
            <a:r>
              <a:rPr lang="zh-TW" altLang="en-US" dirty="0">
                <a:solidFill>
                  <a:srgbClr val="535353"/>
                </a:solidFill>
              </a:rPr>
              <a:t>你認為義工一般有哪些特徵？</a:t>
            </a:r>
            <a:r>
              <a:rPr lang="en-US" altLang="zh-TW" dirty="0">
                <a:solidFill>
                  <a:srgbClr val="535353"/>
                </a:solidFill>
              </a:rPr>
              <a:t/>
            </a:r>
            <a:br>
              <a:rPr lang="en-US" altLang="zh-TW" dirty="0">
                <a:solidFill>
                  <a:srgbClr val="535353"/>
                </a:solidFill>
              </a:rPr>
            </a:br>
            <a:r>
              <a:rPr lang="zh-TW" altLang="en-US" dirty="0">
                <a:solidFill>
                  <a:srgbClr val="535353"/>
                </a:solidFill>
              </a:rPr>
              <a:t>幫助別人需要具備哪些條件？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312AA0A-456C-4A16-B6AC-B77B3BF8F8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464" y="4513023"/>
            <a:ext cx="2759055" cy="183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8">
            <a:extLst>
              <a:ext uri="{FF2B5EF4-FFF2-40B4-BE49-F238E27FC236}">
                <a16:creationId xmlns:a16="http://schemas.microsoft.com/office/drawing/2014/main" id="{279342AF-0E45-4323-BBEA-5833743338A2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94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6EB341-D3DE-4F8D-8628-4B1BF935FF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6" t="10180" r="6589" b="9747"/>
          <a:stretch/>
        </p:blipFill>
        <p:spPr bwMode="auto">
          <a:xfrm>
            <a:off x="540506" y="1607734"/>
            <a:ext cx="3936878" cy="364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075E449-5C5B-430B-864E-C5BAD17B9803}"/>
              </a:ext>
            </a:extLst>
          </p:cNvPr>
          <p:cNvSpPr txBox="1">
            <a:spLocks/>
          </p:cNvSpPr>
          <p:nvPr/>
        </p:nvSpPr>
        <p:spPr>
          <a:xfrm>
            <a:off x="4985209" y="499175"/>
            <a:ext cx="3421309" cy="993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7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個案討論</a:t>
            </a:r>
            <a:endParaRPr lang="zh-HK" altLang="en-US" sz="47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470DA6-5698-4B14-B3DB-4B5A12EEFB65}"/>
              </a:ext>
            </a:extLst>
          </p:cNvPr>
          <p:cNvSpPr txBox="1"/>
          <p:nvPr/>
        </p:nvSpPr>
        <p:spPr>
          <a:xfrm>
            <a:off x="4806778" y="1492949"/>
            <a:ext cx="368952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常言道「助人為快樂之本」，你認為當中的快樂是源自甚麼？</a:t>
            </a:r>
          </a:p>
          <a:p>
            <a:pPr>
              <a:spcBef>
                <a:spcPts val="1200"/>
              </a:spcBef>
            </a:pP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試結合以下個案，以及你個人的生活經驗，分享你的看法。</a:t>
            </a: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3E264FDD-0CC8-49F5-97DA-423F1ACB0A4F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04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AC002-299A-4547-8C85-4843128E5511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8667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個案（一）無名天使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903E6-92B4-4190-B195-2F4D29537170}"/>
              </a:ext>
            </a:extLst>
          </p:cNvPr>
          <p:cNvSpPr txBox="1">
            <a:spLocks/>
          </p:cNvSpPr>
          <p:nvPr/>
        </p:nvSpPr>
        <p:spPr>
          <a:xfrm>
            <a:off x="628648" y="1878853"/>
            <a:ext cx="3780000" cy="352404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600" u="sng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chemeClr val="bg1">
                      <a:lumMod val="75000"/>
                      <a:alpha val="43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志民</a:t>
            </a:r>
            <a:r>
              <a:rPr lang="zh-TW" altLang="en-US" sz="2600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chemeClr val="bg1">
                      <a:lumMod val="75000"/>
                      <a:alpha val="43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自中學開始熱心參與義務工作，後來他成立了義工隊，與其他義工一起為基層服務。</a:t>
            </a:r>
            <a:endParaRPr lang="en-US" altLang="zh-TW" sz="2600" dirty="0">
              <a:ln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chemeClr val="bg1">
                    <a:lumMod val="75000"/>
                    <a:alpha val="43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 defTabSz="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600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chemeClr val="bg1">
                      <a:lumMod val="75000"/>
                      <a:alpha val="43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他們每次做義工都不會提供自己的全名，受惠者都稱他們是「無名天使」。</a:t>
            </a:r>
            <a:endParaRPr lang="en-US" altLang="zh-TW" sz="2600" dirty="0">
              <a:ln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chemeClr val="bg1">
                    <a:lumMod val="75000"/>
                    <a:alpha val="43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7">
            <a:extLst>
              <a:ext uri="{FF2B5EF4-FFF2-40B4-BE49-F238E27FC236}">
                <a16:creationId xmlns:a16="http://schemas.microsoft.com/office/drawing/2014/main" id="{26C8E146-4056-4173-BCF4-04D6955CE4C0}"/>
              </a:ext>
            </a:extLst>
          </p:cNvPr>
          <p:cNvSpPr/>
          <p:nvPr/>
        </p:nvSpPr>
        <p:spPr>
          <a:xfrm>
            <a:off x="4735352" y="1878853"/>
            <a:ext cx="3780000" cy="4351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Bef>
                <a:spcPts val="1200"/>
              </a:spcBef>
              <a:spcAft>
                <a:spcPts val="600"/>
              </a:spcAft>
            </a:pPr>
            <a:r>
              <a:rPr lang="zh-TW" altLang="en-US" sz="2600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chemeClr val="bg1">
                      <a:lumMod val="75000"/>
                      <a:alpha val="43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有一次，</a:t>
            </a:r>
            <a:r>
              <a:rPr lang="zh-TW" altLang="en-US" sz="2600" u="sng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chemeClr val="bg1">
                      <a:lumMod val="75000"/>
                      <a:alpha val="43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志民</a:t>
            </a:r>
            <a:r>
              <a:rPr lang="zh-TW" altLang="en-US" sz="2600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chemeClr val="bg1">
                      <a:lumMod val="75000"/>
                      <a:alpha val="43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和義工隊到一位婆婆的家進行清潔服務。婆婆有儲雜物的習慣，家中滿佈雜物、蝨子，亦有老鼠及蟑螂。</a:t>
            </a:r>
            <a:endParaRPr lang="en-US" altLang="zh-TW" sz="2600" dirty="0">
              <a:ln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chemeClr val="bg1">
                    <a:lumMod val="75000"/>
                    <a:alpha val="43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hangingPunct="0">
              <a:spcBef>
                <a:spcPts val="1200"/>
              </a:spcBef>
              <a:spcAft>
                <a:spcPts val="600"/>
              </a:spcAft>
            </a:pPr>
            <a:r>
              <a:rPr lang="zh-TW" altLang="en-US" sz="2600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chemeClr val="bg1">
                      <a:lumMod val="75000"/>
                      <a:alpha val="43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婆婆在過程中多番要求保留雜物。義工隊細心向她解釋清理的必要，並為婆婆滅蟲、滅蝨。</a:t>
            </a:r>
          </a:p>
        </p:txBody>
      </p:sp>
    </p:spTree>
    <p:extLst>
      <p:ext uri="{BB962C8B-B14F-4D97-AF65-F5344CB8AC3E}">
        <p14:creationId xmlns:p14="http://schemas.microsoft.com/office/powerpoint/2010/main" val="270374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AC002-299A-4547-8C85-4843128E5511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8667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個案（二）安裝搓手液機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7">
            <a:extLst>
              <a:ext uri="{FF2B5EF4-FFF2-40B4-BE49-F238E27FC236}">
                <a16:creationId xmlns:a16="http://schemas.microsoft.com/office/drawing/2014/main" id="{26C8E146-4056-4173-BCF4-04D6955CE4C0}"/>
              </a:ext>
            </a:extLst>
          </p:cNvPr>
          <p:cNvSpPr/>
          <p:nvPr/>
        </p:nvSpPr>
        <p:spPr>
          <a:xfrm>
            <a:off x="4735352" y="1878853"/>
            <a:ext cx="3780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Bef>
                <a:spcPts val="1200"/>
              </a:spcBef>
              <a:spcAft>
                <a:spcPts val="600"/>
              </a:spcAft>
            </a:pPr>
            <a:r>
              <a:rPr lang="zh-TW" altLang="en-US" sz="2600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chemeClr val="bg1">
                      <a:lumMod val="75000"/>
                      <a:alpha val="43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於是他聯合其他義工，在疫情期間，每個週末及週日到各區派發搓手液，並免費為唐樓安裝搓手液機。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252CA68-C975-44BD-9255-AEF91CBFCB73}"/>
              </a:ext>
            </a:extLst>
          </p:cNvPr>
          <p:cNvSpPr txBox="1">
            <a:spLocks/>
          </p:cNvSpPr>
          <p:nvPr/>
        </p:nvSpPr>
        <p:spPr>
          <a:xfrm>
            <a:off x="628648" y="1878853"/>
            <a:ext cx="3780000" cy="432426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600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chemeClr val="bg1">
                      <a:lumMod val="75000"/>
                      <a:alpha val="43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新型冠狀病毒爆發，義工隊的清潔服務被迫受延。</a:t>
            </a:r>
          </a:p>
          <a:p>
            <a:pPr marL="0" indent="0" algn="just" defTabSz="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600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chemeClr val="bg1">
                      <a:lumMod val="75000"/>
                      <a:alpha val="43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有一日，</a:t>
            </a:r>
            <a:r>
              <a:rPr lang="zh-TW" altLang="en-US" sz="2600" u="sng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chemeClr val="bg1">
                      <a:lumMod val="75000"/>
                      <a:alpha val="43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志民</a:t>
            </a:r>
            <a:r>
              <a:rPr lang="zh-TW" altLang="en-US" sz="2600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chemeClr val="bg1">
                      <a:lumMod val="75000"/>
                      <a:alpha val="43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一邊在他居住的大廈大堂使用搓手液，一邊想起全香港有幾千幢唐樓，住著無數基層人士，他們未必與他一樣可以很方便地使用搓手液。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2033EA-18B4-4607-8049-18342B0F0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3" b="89668" l="95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352" y="3621839"/>
            <a:ext cx="1600200" cy="258127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DBE4CA70-BC29-4EC0-886B-47BF1CE36DD7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00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B4BF8-554D-497A-930C-D6540353BD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866775"/>
          </a:xfrm>
        </p:spPr>
        <p:txBody>
          <a:bodyPr/>
          <a:lstStyle/>
          <a:p>
            <a:pPr algn="ctr"/>
            <a:r>
              <a:rPr lang="zh-HK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反思問題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41F607C-6000-4DD3-8B9B-64E7BA4F7352}"/>
              </a:ext>
            </a:extLst>
          </p:cNvPr>
          <p:cNvSpPr txBox="1">
            <a:spLocks/>
          </p:cNvSpPr>
          <p:nvPr/>
        </p:nvSpPr>
        <p:spPr>
          <a:xfrm>
            <a:off x="628650" y="1779934"/>
            <a:ext cx="7906566" cy="39974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9500" indent="-229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2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2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542925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2">
                  <a:lumMod val="50000"/>
                </a:schemeClr>
              </a:buClr>
            </a:pPr>
            <a:r>
              <a:rPr lang="zh-TW" altLang="en-US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假如你是</a:t>
            </a:r>
            <a:r>
              <a:rPr lang="zh-TW" altLang="en-US" sz="3200" u="sng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志民</a:t>
            </a:r>
            <a:r>
              <a:rPr lang="zh-TW" altLang="en-US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，在幫助他人的過程中會有甚麼感受？為什麼</a:t>
            </a:r>
            <a:r>
              <a:rPr lang="en-US" altLang="zh-TW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?</a:t>
            </a:r>
          </a:p>
          <a:p>
            <a:pPr marL="542925" indent="-542925" algn="just" defTabSz="91440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2">
                  <a:lumMod val="50000"/>
                </a:schemeClr>
              </a:buClr>
            </a:pPr>
            <a:r>
              <a:rPr lang="zh-TW" altLang="en-US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甚麼促使</a:t>
            </a:r>
            <a:r>
              <a:rPr lang="zh-TW" altLang="en-US" sz="3200" u="sng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志民</a:t>
            </a:r>
            <a:r>
              <a:rPr lang="zh-TW" altLang="en-US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和義工隊持續地幫助他人？</a:t>
            </a:r>
          </a:p>
          <a:p>
            <a:pPr marL="542925" indent="-542925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2">
                  <a:lumMod val="50000"/>
                </a:schemeClr>
              </a:buClr>
            </a:pPr>
            <a:r>
              <a:rPr lang="zh-TW" altLang="en-US" sz="3200" dirty="0" smtClean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常言道</a:t>
            </a:r>
            <a:r>
              <a:rPr lang="zh-TW" altLang="en-US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：「助人為快樂之本」。從志民助人的行動，以及你個人的經歷，你認為當中的「快樂」源於甚麼？</a:t>
            </a:r>
          </a:p>
        </p:txBody>
      </p:sp>
    </p:spTree>
    <p:extLst>
      <p:ext uri="{BB962C8B-B14F-4D97-AF65-F5344CB8AC3E}">
        <p14:creationId xmlns:p14="http://schemas.microsoft.com/office/powerpoint/2010/main" val="225992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7D537E-54D7-410F-B36F-3CFACFBE214B}"/>
              </a:ext>
            </a:extLst>
          </p:cNvPr>
          <p:cNvSpPr txBox="1">
            <a:spLocks/>
          </p:cNvSpPr>
          <p:nvPr/>
        </p:nvSpPr>
        <p:spPr>
          <a:xfrm>
            <a:off x="628650" y="534129"/>
            <a:ext cx="7886700" cy="743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70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</a:lstStyle>
          <a:p>
            <a:pPr algn="ctr"/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總結</a:t>
            </a:r>
            <a:endParaRPr lang="en-US" altLang="zh-HK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0248411-EB12-416D-A885-A7EB53F50938}"/>
              </a:ext>
            </a:extLst>
          </p:cNvPr>
          <p:cNvSpPr txBox="1">
            <a:spLocks/>
          </p:cNvSpPr>
          <p:nvPr/>
        </p:nvSpPr>
        <p:spPr>
          <a:xfrm>
            <a:off x="1016551" y="1388620"/>
            <a:ext cx="7031252" cy="465571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lnSpc>
                <a:spcPct val="10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None/>
            </a:pPr>
            <a:r>
              <a:rPr lang="zh-TW" altLang="en-US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在日常生活中，我們可以</a:t>
            </a:r>
            <a:r>
              <a:rPr lang="zh-TW" altLang="en-US" sz="3200" b="1" dirty="0">
                <a:solidFill>
                  <a:srgbClr val="FF9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同理心了解不同人士的需要</a:t>
            </a:r>
            <a:r>
              <a:rPr lang="zh-TW" altLang="en-US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，隨時隨地幫助別人</a:t>
            </a:r>
            <a:r>
              <a:rPr lang="en-US" altLang="zh-TW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﹔</a:t>
            </a:r>
            <a:r>
              <a:rPr lang="zh-TW" altLang="en-US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我們也可以透過參與社會服務工作，</a:t>
            </a:r>
            <a:r>
              <a:rPr lang="zh-TW" altLang="en-US" sz="3200" b="1" dirty="0">
                <a:solidFill>
                  <a:srgbClr val="FF9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因應個人的能力、優點及所長</a:t>
            </a:r>
            <a:r>
              <a:rPr lang="zh-TW" altLang="en-US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，以不同形式幫助他人。</a:t>
            </a:r>
            <a:r>
              <a:rPr lang="zh-TW" altLang="en-US" sz="32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lang="zh-TW" altLang="en-US" sz="12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fontAlgn="base">
              <a:lnSpc>
                <a:spcPct val="10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None/>
            </a:pPr>
            <a:r>
              <a:rPr lang="zh-TW" altLang="en-US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幫助別人不但有助建立一個</a:t>
            </a:r>
            <a:r>
              <a:rPr lang="en-US" altLang="zh-TW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關懷及共融的社會，更有助</a:t>
            </a:r>
            <a:r>
              <a:rPr lang="en-US" altLang="zh-TW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增強個人自信心和心靈上的</a:t>
            </a:r>
            <a:r>
              <a:rPr lang="en-US" altLang="zh-TW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滿足。</a:t>
            </a:r>
            <a:endParaRPr lang="en-US" altLang="zh-HK" sz="3200" dirty="0">
              <a:solidFill>
                <a:srgbClr val="53535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 panose="03000509000000000000" pitchFamily="49" charset="-12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06932CF-1B67-4DE1-877A-82B771CDE2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7" r="-4" b="8139"/>
          <a:stretch/>
        </p:blipFill>
        <p:spPr bwMode="auto">
          <a:xfrm>
            <a:off x="6282585" y="3927417"/>
            <a:ext cx="2057400" cy="175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8">
            <a:extLst>
              <a:ext uri="{FF2B5EF4-FFF2-40B4-BE49-F238E27FC236}">
                <a16:creationId xmlns:a16="http://schemas.microsoft.com/office/drawing/2014/main" id="{5AFAD34D-0642-4638-B630-64F6F92BF403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95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Custom 3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0000FF"/>
      </a:hlink>
      <a:folHlink>
        <a:srgbClr val="0000FF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</TotalTime>
  <Words>1191</Words>
  <Application>Microsoft Office PowerPoint</Application>
  <PresentationFormat>如螢幕大小 (4:3)</PresentationFormat>
  <Paragraphs>83</Paragraphs>
  <Slides>11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2" baseType="lpstr">
      <vt:lpstr>Montserrat</vt:lpstr>
      <vt:lpstr>微軟正黑體</vt:lpstr>
      <vt:lpstr>新細明體</vt:lpstr>
      <vt:lpstr>標楷體</vt:lpstr>
      <vt:lpstr>標楷體</vt:lpstr>
      <vt:lpstr>Arial</vt:lpstr>
      <vt:lpstr>Calibri</vt:lpstr>
      <vt:lpstr>Calibri Light</vt:lpstr>
      <vt:lpstr>Times New Roman</vt:lpstr>
      <vt:lpstr>Wingdings 2</vt:lpstr>
      <vt:lpstr>Office 佈景主題</vt:lpstr>
      <vt:lpstr>生活事件事例 「我幫助了有需要的人」</vt:lpstr>
      <vt:lpstr>PowerPoint 簡報</vt:lpstr>
      <vt:lpstr>影片</vt:lpstr>
      <vt:lpstr>想一想</vt:lpstr>
      <vt:lpstr>PowerPoint 簡報</vt:lpstr>
      <vt:lpstr>PowerPoint 簡報</vt:lpstr>
      <vt:lpstr>PowerPoint 簡報</vt:lpstr>
      <vt:lpstr>反思問題</vt:lpstr>
      <vt:lpstr>PowerPoint 簡報</vt:lpstr>
      <vt:lpstr>PowerPoint 簡報</vt:lpstr>
      <vt:lpstr>延伸思考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MCNE12</dc:creator>
  <cp:lastModifiedBy>LAM, Yuen-shan</cp:lastModifiedBy>
  <cp:revision>78</cp:revision>
  <dcterms:created xsi:type="dcterms:W3CDTF">2021-09-29T04:22:10Z</dcterms:created>
  <dcterms:modified xsi:type="dcterms:W3CDTF">2021-11-08T06:24:59Z</dcterms:modified>
</cp:coreProperties>
</file>